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419" r:id="rId137"/>
    <p:sldId id="393" r:id="rId138"/>
    <p:sldId id="383" r:id="rId139"/>
    <p:sldId id="388" r:id="rId140"/>
    <p:sldId id="385" r:id="rId141"/>
    <p:sldId id="405" r:id="rId142"/>
    <p:sldId id="415" r:id="rId143"/>
    <p:sldId id="420"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 id="422" r:id="rId159"/>
    <p:sldId id="423" r:id="rId160"/>
    <p:sldId id="424" r:id="rId161"/>
    <p:sldId id="425" r:id="rId16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varScale="1">
        <p:scale>
          <a:sx n="59" d="100"/>
          <a:sy n="59" d="100"/>
        </p:scale>
        <p:origin x="4548" y="-145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5" Type="http://schemas.openxmlformats.org/officeDocument/2006/relationships/image" Target="../media/image117.png"/><Relationship Id="rId4" Type="http://schemas.openxmlformats.org/officeDocument/2006/relationships/image" Target="../media/image116.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7.png"/><Relationship Id="rId3" Type="http://schemas.openxmlformats.org/officeDocument/2006/relationships/image" Target="../media/image122.png"/><Relationship Id="rId7" Type="http://schemas.openxmlformats.org/officeDocument/2006/relationships/image" Target="../media/image126.png"/><Relationship Id="rId2" Type="http://schemas.openxmlformats.org/officeDocument/2006/relationships/image" Target="../media/image121.png"/><Relationship Id="rId1" Type="http://schemas.openxmlformats.org/officeDocument/2006/relationships/slideLayout" Target="../slideLayouts/slideLayout7.xml"/><Relationship Id="rId6" Type="http://schemas.openxmlformats.org/officeDocument/2006/relationships/image" Target="../media/image125.png"/><Relationship Id="rId5" Type="http://schemas.openxmlformats.org/officeDocument/2006/relationships/image" Target="../media/image124.png"/><Relationship Id="rId4" Type="http://schemas.openxmlformats.org/officeDocument/2006/relationships/image" Target="../media/image123.png"/></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1.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2.wmf"/><Relationship Id="rId4" Type="http://schemas.openxmlformats.org/officeDocument/2006/relationships/oleObject" Target="../embeddings/oleObject3.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21.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9.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2.png"/><Relationship Id="rId5" Type="http://schemas.openxmlformats.org/officeDocument/2006/relationships/image" Target="../media/image151.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5.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5" Type="http://schemas.openxmlformats.org/officeDocument/2006/relationships/image" Target="../media/image165.png"/><Relationship Id="rId4" Type="http://schemas.openxmlformats.org/officeDocument/2006/relationships/image" Target="../media/image164.png"/></Relationships>
</file>

<file path=ppt/slides/_rels/slide135.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0.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4.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9.png"/><Relationship Id="rId7" Type="http://schemas.openxmlformats.org/officeDocument/2006/relationships/image" Target="../media/image183.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2.png"/><Relationship Id="rId5" Type="http://schemas.openxmlformats.org/officeDocument/2006/relationships/image" Target="../media/image181.png"/><Relationship Id="rId4" Type="http://schemas.openxmlformats.org/officeDocument/2006/relationships/image" Target="../media/image180.png"/></Relationships>
</file>

<file path=ppt/slides/_rels/slide146.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6.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0.png"/></Relationships>
</file>

<file path=ppt/slides/_rels/slide15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 Id="rId5" Type="http://schemas.openxmlformats.org/officeDocument/2006/relationships/image" Target="../media/image194.png"/><Relationship Id="rId4" Type="http://schemas.openxmlformats.org/officeDocument/2006/relationships/image" Target="../media/image193.png"/></Relationships>
</file>

<file path=ppt/slides/_rels/slide154.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95.emf"/><Relationship Id="rId4" Type="http://schemas.openxmlformats.org/officeDocument/2006/relationships/package" Target="../embeddings/Microsoft_Excel_Worksheet3.xlsx"/></Relationships>
</file>

<file path=ppt/slides/_rels/slide155.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33.emf"/><Relationship Id="rId4" Type="http://schemas.openxmlformats.org/officeDocument/2006/relationships/package" Target="../embeddings/Microsoft_PowerPoint_Slide1.sldx"/></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oleObject" Target="../embeddings/oleObject2.bin"/><Relationship Id="rId7"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5.png"/><Relationship Id="rId5" Type="http://schemas.openxmlformats.org/officeDocument/2006/relationships/image" Target="../media/image84.emf"/><Relationship Id="rId10" Type="http://schemas.openxmlformats.org/officeDocument/2006/relationships/image" Target="../media/image89.tiff"/><Relationship Id="rId4"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vsdx"/><Relationship Id="rId9" Type="http://schemas.openxmlformats.org/officeDocument/2006/relationships/image" Target="../media/image88.tiff"/></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5" Type="http://schemas.openxmlformats.org/officeDocument/2006/relationships/image" Target="../media/image92.png"/><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image" Target="../media/image94.png"/><Relationship Id="rId7" Type="http://schemas.openxmlformats.org/officeDocument/2006/relationships/image" Target="../media/image9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4.gif"/><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0.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21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smtClean="0">
                <a:solidFill>
                  <a:srgbClr val="FF0000"/>
                </a:solidFill>
              </a:rPr>
              <a:t>Block device</a:t>
            </a:r>
            <a:r>
              <a:rPr kumimoji="1" lang="en-US" altLang="ja-JP" sz="1400" dirty="0" smtClean="0"/>
              <a:t>:</a:t>
            </a:r>
          </a:p>
          <a:p>
            <a:pPr marL="285750" indent="-285750">
              <a:buFont typeface="Arial" panose="020B0604020202020204" pitchFamily="34" charset="0"/>
              <a:buChar char="•"/>
            </a:pPr>
            <a:r>
              <a:rPr lang="en-US" altLang="ja-JP" sz="1400" dirty="0" smtClean="0"/>
              <a:t>Linux</a:t>
            </a:r>
            <a:r>
              <a:rPr lang="zh-CN" altLang="en-US" sz="1400" dirty="0" smtClean="0"/>
              <a:t>把所有东西都当成</a:t>
            </a:r>
            <a:r>
              <a:rPr lang="en-US" altLang="zh-CN" sz="1400" dirty="0" smtClean="0"/>
              <a:t>file</a:t>
            </a:r>
            <a:r>
              <a:rPr lang="zh-CN" altLang="en-US" sz="1400" dirty="0" smtClean="0"/>
              <a:t>对待，在</a:t>
            </a:r>
            <a:r>
              <a:rPr lang="en-US" altLang="zh-CN" sz="1400" dirty="0" smtClean="0"/>
              <a:t>/dev/</a:t>
            </a:r>
            <a:r>
              <a:rPr lang="zh-CN" altLang="en-US" sz="1400" dirty="0" smtClean="0"/>
              <a:t>下面的是</a:t>
            </a:r>
            <a:r>
              <a:rPr lang="en-US" altLang="zh-CN" sz="1400" dirty="0" smtClean="0"/>
              <a:t>device special file</a:t>
            </a:r>
            <a:endParaRPr lang="en-US" altLang="zh-CN" sz="1400" dirty="0"/>
          </a:p>
          <a:p>
            <a:pPr marL="285750" indent="-285750">
              <a:buFont typeface="Arial" panose="020B0604020202020204" pitchFamily="34" charset="0"/>
              <a:buChar char="•"/>
            </a:pPr>
            <a:r>
              <a:rPr kumimoji="1" lang="en-US" altLang="zh-CN" sz="1400" dirty="0" smtClean="0"/>
              <a:t>Device special file</a:t>
            </a:r>
            <a:r>
              <a:rPr lang="zh-CN" altLang="en-US" sz="1400" dirty="0" smtClean="0"/>
              <a:t>有两个大分类，</a:t>
            </a:r>
            <a:r>
              <a:rPr lang="en-US" altLang="zh-CN" sz="1400" dirty="0" smtClean="0"/>
              <a:t>character devices</a:t>
            </a:r>
            <a:r>
              <a:rPr lang="zh-CN" altLang="en-US" sz="1400" dirty="0" smtClean="0"/>
              <a:t>和</a:t>
            </a:r>
            <a:r>
              <a:rPr lang="en-US" altLang="zh-CN" sz="1400" dirty="0" smtClean="0"/>
              <a:t>block devices</a:t>
            </a:r>
          </a:p>
          <a:p>
            <a:pPr marL="285750" indent="-285750">
              <a:buFont typeface="Arial" panose="020B0604020202020204" pitchFamily="34" charset="0"/>
              <a:buChar char="•"/>
            </a:pPr>
            <a:r>
              <a:rPr kumimoji="1" lang="en-US" altLang="zh-CN" sz="1400" b="1" dirty="0" smtClean="0">
                <a:solidFill>
                  <a:srgbClr val="FF0000"/>
                </a:solidFill>
              </a:rPr>
              <a:t>Character device</a:t>
            </a:r>
            <a:r>
              <a:rPr kumimoji="1" lang="zh-CN" altLang="en-US" sz="1400" dirty="0" smtClean="0"/>
              <a:t>的代表是</a:t>
            </a:r>
            <a:r>
              <a:rPr kumimoji="1" lang="en-US" altLang="zh-CN" sz="1400" dirty="0" smtClean="0"/>
              <a:t>terminals</a:t>
            </a:r>
            <a:r>
              <a:rPr kumimoji="1" lang="zh-CN" altLang="en-US" sz="1400" dirty="0" smtClean="0"/>
              <a:t>和</a:t>
            </a:r>
            <a:r>
              <a:rPr kumimoji="1" lang="en-US" altLang="zh-CN" sz="1400" dirty="0" smtClean="0"/>
              <a:t>keyboards</a:t>
            </a:r>
            <a:r>
              <a:rPr kumimoji="1" lang="zh-CN" altLang="en-US" sz="1400" dirty="0" smtClean="0"/>
              <a:t>，特点是</a:t>
            </a:r>
            <a:r>
              <a:rPr kumimoji="1" lang="en-US" altLang="zh-CN" sz="1400" dirty="0" smtClean="0"/>
              <a:t>handle data on </a:t>
            </a:r>
            <a:r>
              <a:rPr lang="en-US" altLang="zh-CN" sz="1400" dirty="0" smtClean="0"/>
              <a:t>a character-by-character basis</a:t>
            </a:r>
          </a:p>
          <a:p>
            <a:pPr marL="285750" indent="-285750">
              <a:buFont typeface="Arial" panose="020B0604020202020204" pitchFamily="34" charset="0"/>
              <a:buChar char="•"/>
            </a:pPr>
            <a:r>
              <a:rPr lang="en-US" altLang="ja-JP" sz="1400" dirty="0" smtClean="0"/>
              <a:t>Block device</a:t>
            </a:r>
            <a:r>
              <a:rPr lang="zh-CN" altLang="en-US" sz="1400" dirty="0" smtClean="0"/>
              <a:t>的代表是</a:t>
            </a:r>
            <a:r>
              <a:rPr lang="en-US" altLang="zh-CN" sz="1400" dirty="0" smtClean="0"/>
              <a:t>disks</a:t>
            </a:r>
            <a:r>
              <a:rPr lang="zh-CN" altLang="en-US" sz="1400" dirty="0" smtClean="0"/>
              <a:t>和</a:t>
            </a:r>
            <a:r>
              <a:rPr lang="en-US" altLang="zh-CN" sz="1400" dirty="0" smtClean="0"/>
              <a:t>tape drivers</a:t>
            </a:r>
            <a:r>
              <a:rPr lang="zh-CN" altLang="en-US" sz="1400" dirty="0" smtClean="0"/>
              <a:t>，特点是</a:t>
            </a:r>
            <a:r>
              <a:rPr lang="en-US" altLang="zh-CN" sz="1400" dirty="0" smtClean="0"/>
              <a:t>handle data a block at a time</a:t>
            </a:r>
            <a:r>
              <a:rPr lang="zh-CN" altLang="en-US" sz="1400" dirty="0" smtClean="0"/>
              <a:t>，</a:t>
            </a:r>
            <a:r>
              <a:rPr lang="en-US" altLang="zh-CN" sz="1400" dirty="0" smtClean="0"/>
              <a:t>block</a:t>
            </a:r>
            <a:r>
              <a:rPr lang="zh-CN" altLang="en-US" sz="1400" dirty="0" smtClean="0"/>
              <a:t>的</a:t>
            </a:r>
            <a:r>
              <a:rPr lang="en-US" altLang="zh-CN" sz="1400" dirty="0" smtClean="0"/>
              <a:t>size</a:t>
            </a:r>
            <a:r>
              <a:rPr lang="zh-CN" altLang="en-US" sz="1400" dirty="0" smtClean="0"/>
              <a:t>一般是</a:t>
            </a:r>
            <a:r>
              <a:rPr lang="en-US" altLang="zh-CN" sz="1400" dirty="0" smtClean="0"/>
              <a:t>512byte</a:t>
            </a:r>
            <a:r>
              <a:rPr lang="zh-CN" altLang="en-US" sz="1400" dirty="0" smtClean="0"/>
              <a:t>的倍数</a:t>
            </a:r>
            <a:endParaRPr kumimoji="1" lang="en-US" altLang="ja-JP" sz="1400" dirty="0" smtClean="0"/>
          </a:p>
          <a:p>
            <a:r>
              <a:rPr kumimoji="1" lang="en-US" altLang="ja-JP" sz="1400" dirty="0" err="1" smtClean="0"/>
              <a:t>init</a:t>
            </a:r>
            <a:r>
              <a:rPr kumimoji="1" lang="en-US" altLang="ja-JP" sz="1400" dirty="0" smtClean="0"/>
              <a:t>*.</a:t>
            </a:r>
            <a:r>
              <a:rPr kumimoji="1" lang="en-US" altLang="ja-JP" sz="1400" dirty="0" err="1" smtClean="0"/>
              <a:t>rc</a:t>
            </a:r>
            <a:r>
              <a:rPr kumimoji="1" lang="en-US" altLang="ja-JP" sz="1400" dirty="0" smtClean="0"/>
              <a:t>:</a:t>
            </a:r>
          </a:p>
          <a:p>
            <a:pPr marL="285750" indent="-285750">
              <a:buFont typeface="Arial" panose="020B0604020202020204" pitchFamily="34" charset="0"/>
              <a:buChar char="•"/>
            </a:pPr>
            <a:r>
              <a:rPr kumimoji="1" lang="zh-CN" altLang="en-US" sz="1400" dirty="0" smtClean="0"/>
              <a:t>这个是</a:t>
            </a:r>
            <a:r>
              <a:rPr kumimoji="1" lang="en-US" altLang="zh-CN" sz="1400" dirty="0" smtClean="0"/>
              <a:t>android</a:t>
            </a:r>
            <a:r>
              <a:rPr lang="zh-CN" altLang="en-US" sz="1400" dirty="0" smtClean="0"/>
              <a:t>里特有的，似乎是用来告诉</a:t>
            </a:r>
            <a:r>
              <a:rPr lang="en-US" altLang="zh-CN" sz="1400" dirty="0" err="1" smtClean="0"/>
              <a:t>init</a:t>
            </a:r>
            <a:r>
              <a:rPr lang="en-US" altLang="zh-CN" sz="1400" dirty="0" smtClean="0"/>
              <a:t> process</a:t>
            </a:r>
            <a:r>
              <a:rPr lang="zh-CN" altLang="en-US" sz="1400" dirty="0" smtClean="0"/>
              <a:t>应该启动那个子</a:t>
            </a:r>
            <a:r>
              <a:rPr lang="en-US" altLang="zh-CN" sz="1400" dirty="0" smtClean="0"/>
              <a:t>process</a:t>
            </a:r>
            <a:r>
              <a:rPr lang="zh-CN" altLang="en-US" sz="1400" dirty="0" smtClean="0"/>
              <a:t>，等有需要的时候详细查一下</a:t>
            </a:r>
            <a:endParaRPr lang="en-US" altLang="zh-CN" sz="1400" dirty="0" smtClean="0"/>
          </a:p>
          <a:p>
            <a:r>
              <a:rPr kumimoji="1" lang="en-US" altLang="ja-JP" sz="1400" b="1" dirty="0" smtClean="0">
                <a:solidFill>
                  <a:srgbClr val="FF0000"/>
                </a:solidFill>
              </a:rPr>
              <a:t>Privileged processes</a:t>
            </a:r>
            <a:r>
              <a:rPr kumimoji="1" lang="en-US" altLang="ja-JP" sz="1400" dirty="0" smtClean="0"/>
              <a:t> and </a:t>
            </a:r>
            <a:r>
              <a:rPr kumimoji="1" lang="en-US" altLang="ja-JP" sz="1400" b="1" dirty="0" smtClean="0">
                <a:solidFill>
                  <a:srgbClr val="FF0000"/>
                </a:solidFill>
              </a:rPr>
              <a:t>Capabilities</a:t>
            </a:r>
            <a:r>
              <a:rPr kumimoji="1" lang="en-US" altLang="ja-JP" sz="1400" dirty="0" smtClean="0"/>
              <a:t>:</a:t>
            </a:r>
          </a:p>
          <a:p>
            <a:pPr marL="285750" indent="-285750">
              <a:buFont typeface="Arial" panose="020B0604020202020204" pitchFamily="34" charset="0"/>
              <a:buChar char="•"/>
            </a:pPr>
            <a:r>
              <a:rPr lang="en-US" altLang="ja-JP" sz="1400" dirty="0" smtClean="0"/>
              <a:t>Traditional </a:t>
            </a:r>
            <a:r>
              <a:rPr lang="en-US" altLang="zh-CN" sz="1400" dirty="0" err="1" smtClean="0"/>
              <a:t>unix</a:t>
            </a:r>
            <a:r>
              <a:rPr lang="zh-CN" altLang="en-US" sz="1400" dirty="0" smtClean="0"/>
              <a:t>里一个</a:t>
            </a:r>
            <a:r>
              <a:rPr lang="en-US" altLang="zh-CN" sz="1400" dirty="0" smtClean="0"/>
              <a:t>privileged process</a:t>
            </a:r>
            <a:r>
              <a:rPr lang="zh-CN" altLang="en-US" sz="1400" dirty="0" smtClean="0"/>
              <a:t>的</a:t>
            </a:r>
            <a:r>
              <a:rPr lang="en-US" altLang="zh-CN" sz="1400" dirty="0" smtClean="0"/>
              <a:t>effective user ID</a:t>
            </a:r>
            <a:r>
              <a:rPr lang="zh-CN" altLang="en-US" sz="1400" dirty="0" smtClean="0"/>
              <a:t>是</a:t>
            </a:r>
            <a:r>
              <a:rPr lang="en-US" altLang="zh-CN" sz="1400" dirty="0" smtClean="0"/>
              <a:t>0 (</a:t>
            </a:r>
            <a:r>
              <a:rPr lang="en-US" altLang="zh-CN" sz="1400" dirty="0" err="1" smtClean="0"/>
              <a:t>superuser</a:t>
            </a:r>
            <a:r>
              <a:rPr lang="en-US" altLang="zh-CN" sz="1400" dirty="0" smtClean="0"/>
              <a:t>)</a:t>
            </a:r>
            <a:r>
              <a:rPr lang="zh-CN" altLang="en-US" sz="1400" dirty="0" smtClean="0"/>
              <a:t>，这个</a:t>
            </a:r>
            <a:r>
              <a:rPr lang="en-US" altLang="zh-CN" sz="1400" dirty="0" smtClean="0"/>
              <a:t>process</a:t>
            </a:r>
            <a:r>
              <a:rPr lang="zh-CN" altLang="en-US" sz="1400" dirty="0" smtClean="0"/>
              <a:t>可以干所有事情；相比之下，</a:t>
            </a:r>
            <a:r>
              <a:rPr lang="en-US" altLang="zh-CN" sz="1400" dirty="0" smtClean="0"/>
              <a:t>non-privileged process</a:t>
            </a:r>
            <a:r>
              <a:rPr lang="zh-CN" altLang="en-US" sz="1400" dirty="0" smtClean="0"/>
              <a:t>的</a:t>
            </a:r>
            <a:r>
              <a:rPr lang="en-US" altLang="zh-CN" sz="1400" dirty="0" smtClean="0"/>
              <a:t>effective user ID</a:t>
            </a:r>
            <a:r>
              <a:rPr lang="zh-CN" altLang="en-US" sz="1400" dirty="0" smtClean="0"/>
              <a:t>不是</a:t>
            </a:r>
            <a:r>
              <a:rPr lang="en-US" altLang="zh-CN" sz="1400" dirty="0" smtClean="0"/>
              <a:t>0</a:t>
            </a:r>
          </a:p>
          <a:p>
            <a:pPr marL="285750" indent="-285750">
              <a:buFont typeface="Arial" panose="020B0604020202020204" pitchFamily="34" charset="0"/>
              <a:buChar char="•"/>
            </a:pPr>
            <a:r>
              <a:rPr lang="en-US" altLang="zh-CN" sz="1400" dirty="0" smtClean="0"/>
              <a:t>Kernel 2.2</a:t>
            </a:r>
            <a:r>
              <a:rPr lang="zh-CN" altLang="en-US" sz="1400" dirty="0"/>
              <a:t>之</a:t>
            </a:r>
            <a:r>
              <a:rPr lang="zh-CN" altLang="en-US" sz="1400" dirty="0" smtClean="0"/>
              <a:t>后，</a:t>
            </a:r>
            <a:r>
              <a:rPr lang="en-US" altLang="zh-CN" sz="1400" dirty="0" smtClean="0"/>
              <a:t>privilege</a:t>
            </a:r>
            <a:r>
              <a:rPr lang="zh-CN" altLang="en-US" sz="1400" dirty="0" smtClean="0"/>
              <a:t>被细分化为一堆</a:t>
            </a:r>
            <a:r>
              <a:rPr lang="en-US" altLang="zh-CN" sz="1400" dirty="0" smtClean="0"/>
              <a:t>capabilities</a:t>
            </a:r>
            <a:r>
              <a:rPr lang="zh-CN" altLang="en-US" sz="1400" dirty="0" smtClean="0"/>
              <a:t>，</a:t>
            </a:r>
            <a:r>
              <a:rPr lang="en-US" altLang="zh-CN" sz="1400" dirty="0" smtClean="0"/>
              <a:t>effective user ID</a:t>
            </a:r>
            <a:r>
              <a:rPr lang="zh-CN" altLang="en-US" sz="1400" dirty="0" smtClean="0"/>
              <a:t>为</a:t>
            </a:r>
            <a:r>
              <a:rPr lang="en-US" altLang="zh-CN" sz="1400" dirty="0" smtClean="0"/>
              <a:t>0</a:t>
            </a:r>
            <a:r>
              <a:rPr lang="zh-CN" altLang="en-US" sz="1400" dirty="0" smtClean="0"/>
              <a:t>的</a:t>
            </a:r>
            <a:r>
              <a:rPr lang="en-US" altLang="zh-CN" sz="1400" dirty="0" smtClean="0"/>
              <a:t>privileged process</a:t>
            </a:r>
            <a:r>
              <a:rPr lang="zh-CN" altLang="en-US" sz="1400" dirty="0" smtClean="0"/>
              <a:t>有所有的</a:t>
            </a:r>
            <a:r>
              <a:rPr lang="en-US" altLang="zh-CN" sz="1400" dirty="0" smtClean="0"/>
              <a:t>capabilities</a:t>
            </a:r>
            <a:r>
              <a:rPr lang="zh-CN" altLang="en-US" sz="1400" dirty="0" smtClean="0"/>
              <a:t>，这个</a:t>
            </a:r>
            <a:r>
              <a:rPr lang="en-US" altLang="zh-CN" sz="1400" dirty="0" smtClean="0"/>
              <a:t>process</a:t>
            </a:r>
            <a:r>
              <a:rPr lang="zh-CN" altLang="en-US" sz="1400" dirty="0" smtClean="0"/>
              <a:t>创建子</a:t>
            </a:r>
            <a:r>
              <a:rPr lang="en-US" altLang="zh-CN" sz="1400" dirty="0" smtClean="0"/>
              <a:t>process</a:t>
            </a:r>
            <a:r>
              <a:rPr lang="zh-CN" altLang="en-US" sz="1400" dirty="0" smtClean="0"/>
              <a:t>的时候，可以赋予其特定的一个或几个</a:t>
            </a:r>
            <a:r>
              <a:rPr lang="en-US" altLang="zh-CN" sz="1400" dirty="0" smtClean="0"/>
              <a:t>capability (</a:t>
            </a:r>
            <a:r>
              <a:rPr lang="zh-CN" altLang="en-US" sz="1400" dirty="0" smtClean="0"/>
              <a:t>一般用</a:t>
            </a:r>
            <a:r>
              <a:rPr lang="en-US" altLang="zh-CN" sz="1400" dirty="0" smtClean="0"/>
              <a:t>CAP_XXX</a:t>
            </a:r>
            <a:r>
              <a:rPr lang="zh-CN" altLang="en-US" sz="1400" dirty="0" smtClean="0"/>
              <a:t>来表示</a:t>
            </a:r>
            <a:r>
              <a:rPr lang="en-US" altLang="zh-CN" sz="1400" dirty="0" smtClean="0"/>
              <a:t>)</a:t>
            </a:r>
          </a:p>
          <a:p>
            <a:r>
              <a:rPr lang="en-US" altLang="zh-CN" sz="1400" dirty="0" smtClean="0"/>
              <a:t>Hard disk and</a:t>
            </a:r>
            <a:r>
              <a:rPr lang="en-US" altLang="zh-CN" sz="1400" b="1" dirty="0" smtClean="0">
                <a:solidFill>
                  <a:srgbClr val="FF0000"/>
                </a:solidFill>
              </a:rPr>
              <a:t> partition</a:t>
            </a:r>
            <a:r>
              <a:rPr lang="en-US" altLang="zh-CN" sz="1400" dirty="0" smtClean="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a:t>
            </a:r>
            <a:r>
              <a:rPr lang="en-US" altLang="ja-JP" sz="1400" dirty="0" smtClean="0"/>
              <a:t>that rotate </a:t>
            </a:r>
            <a:r>
              <a:rPr lang="en-US" altLang="ja-JP" sz="1400" dirty="0"/>
              <a:t>at high speed (of the order of thousands of revolutions per minute). </a:t>
            </a:r>
            <a:r>
              <a:rPr lang="en-US" altLang="ja-JP" sz="1400" dirty="0" smtClean="0"/>
              <a:t>Magnetically encoded </a:t>
            </a:r>
            <a:r>
              <a:rPr lang="en-US" altLang="ja-JP" sz="1400" dirty="0"/>
              <a:t>information on the disk surface is retrieved or modified by </a:t>
            </a:r>
            <a:r>
              <a:rPr lang="en-US" altLang="ja-JP" sz="1400" b="1" dirty="0" smtClean="0"/>
              <a:t>read/ write </a:t>
            </a:r>
            <a:r>
              <a:rPr lang="en-US" altLang="ja-JP" sz="1400" b="1" dirty="0"/>
              <a:t>heads</a:t>
            </a:r>
            <a:r>
              <a:rPr lang="en-US" altLang="ja-JP" sz="1400" dirty="0"/>
              <a:t> that move radially across the disk. Physically, information on the </a:t>
            </a:r>
            <a:r>
              <a:rPr lang="en-US" altLang="ja-JP" sz="1400" dirty="0" smtClean="0"/>
              <a:t>disk surface </a:t>
            </a:r>
            <a:r>
              <a:rPr lang="en-US" altLang="ja-JP" sz="1400" dirty="0"/>
              <a:t>is located on a set of concentric circles called </a:t>
            </a:r>
            <a:r>
              <a:rPr lang="en-US" altLang="ja-JP" sz="1400" b="1" dirty="0"/>
              <a:t>tracks</a:t>
            </a:r>
            <a:r>
              <a:rPr lang="en-US" altLang="ja-JP" sz="1400" dirty="0"/>
              <a:t>. Tracks themselves </a:t>
            </a:r>
            <a:r>
              <a:rPr lang="en-US" altLang="ja-JP" sz="1400" dirty="0" smtClean="0"/>
              <a:t>are divided </a:t>
            </a:r>
            <a:r>
              <a:rPr lang="en-US" altLang="ja-JP" sz="1400" dirty="0"/>
              <a:t>into a number of </a:t>
            </a:r>
            <a:r>
              <a:rPr lang="en-US" altLang="ja-JP" sz="1400" b="1" dirty="0"/>
              <a:t>sectors</a:t>
            </a:r>
            <a:r>
              <a:rPr lang="en-US" altLang="ja-JP" sz="1400" dirty="0"/>
              <a:t>, each of which consists of a series of </a:t>
            </a:r>
            <a:r>
              <a:rPr lang="en-US" altLang="ja-JP" sz="1400" b="1" dirty="0"/>
              <a:t>physical </a:t>
            </a:r>
            <a:r>
              <a:rPr lang="en-US" altLang="ja-JP" sz="1400" b="1" dirty="0" smtClean="0"/>
              <a:t>blocks</a:t>
            </a:r>
            <a:r>
              <a:rPr lang="en-US" altLang="ja-JP" sz="1400" dirty="0" smtClean="0"/>
              <a:t>. Physical </a:t>
            </a:r>
            <a:r>
              <a:rPr lang="en-US" altLang="ja-JP" sz="1400" dirty="0"/>
              <a:t>blocks are typically 512 bytes (or some multiple thereof) in size, and </a:t>
            </a:r>
            <a:r>
              <a:rPr lang="en-US" altLang="ja-JP" sz="1400" dirty="0" smtClean="0"/>
              <a:t>represent the </a:t>
            </a:r>
            <a:r>
              <a:rPr lang="en-US" altLang="ja-JP" sz="1400" dirty="0"/>
              <a:t>smallest unit of information that the drive can read or write</a:t>
            </a:r>
            <a:r>
              <a:rPr lang="en-US" altLang="ja-JP" sz="1400" dirty="0" smtClean="0"/>
              <a:t>.</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smtClean="0"/>
              <a:t>. </a:t>
            </a:r>
            <a:r>
              <a:rPr lang="en-US" altLang="ja-JP" sz="1400" dirty="0"/>
              <a:t>Each partition </a:t>
            </a:r>
            <a:r>
              <a:rPr lang="en-US" altLang="ja-JP" sz="1400" dirty="0" smtClean="0"/>
              <a:t>is treated </a:t>
            </a:r>
            <a:r>
              <a:rPr lang="en-US" altLang="ja-JP" sz="1400" dirty="0"/>
              <a:t>by the kernel as a separate device residing </a:t>
            </a:r>
            <a:r>
              <a:rPr lang="en-US" altLang="ja-JP" sz="1400" b="1" dirty="0"/>
              <a:t>under the /dev </a:t>
            </a:r>
            <a:r>
              <a:rPr lang="en-US" altLang="ja-JP" sz="1400" dirty="0" smtClean="0"/>
              <a:t>directory.</a:t>
            </a:r>
            <a:endParaRPr lang="en-US" altLang="zh-CN" sz="1400" dirty="0" smtClean="0"/>
          </a:p>
        </p:txBody>
      </p:sp>
    </p:spTree>
    <p:extLst>
      <p:ext uri="{BB962C8B-B14F-4D97-AF65-F5344CB8AC3E}">
        <p14:creationId xmlns:p14="http://schemas.microsoft.com/office/powerpoint/2010/main" val="3307928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802" name="ワークシート" r:id="rId4" imgW="7791626" imgH="5645385" progId="Excel.Sheet.12">
                  <p:embed/>
                </p:oleObj>
              </mc:Choice>
              <mc:Fallback>
                <p:oleObj name="ワークシート" r:id="rId4" imgW="7791626" imgH="5645385" progId="Excel.Sheet.12">
                  <p:embed/>
                  <p:pic>
                    <p:nvPicPr>
                      <p:cNvPr id="0" name=""/>
                      <p:cNvPicPr/>
                      <p:nvPr/>
                    </p:nvPicPr>
                    <p:blipFill>
                      <a:blip r:embed="rId5"/>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95223"/>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61588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873956979"/>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4616648"/>
          </a:xfrm>
          <a:prstGeom prst="rect">
            <a:avLst/>
          </a:prstGeom>
          <a:noFill/>
        </p:spPr>
        <p:txBody>
          <a:bodyPr wrap="square" rtlCol="0">
            <a:spAutoFit/>
          </a:bodyPr>
          <a:lstStyle/>
          <a:p>
            <a:r>
              <a:rPr lang="zh-CN" altLang="en-US" sz="1400" dirty="0" smtClean="0"/>
              <a:t>公司财报中的</a:t>
            </a:r>
            <a:r>
              <a:rPr lang="zh-CN" altLang="en-US" sz="1400" dirty="0"/>
              <a:t>名词</a:t>
            </a:r>
            <a:r>
              <a:rPr lang="zh-CN" altLang="en-US" sz="1400" dirty="0" smtClean="0"/>
              <a:t>是什么</a:t>
            </a:r>
            <a:r>
              <a:rPr lang="zh-CN" altLang="en-US" sz="1400" dirty="0"/>
              <a:t>意思</a:t>
            </a:r>
            <a:r>
              <a:rPr lang="zh-CN" altLang="en-US" sz="1400" dirty="0" smtClean="0"/>
              <a:t>？</a:t>
            </a:r>
            <a:endParaRPr lang="en-US" altLang="zh-CN" sz="1400" dirty="0" smtClean="0"/>
          </a:p>
          <a:p>
            <a:pPr marL="285750" indent="-285750">
              <a:buFont typeface="Arial" panose="020B0604020202020204" pitchFamily="34" charset="0"/>
              <a:buChar char="•"/>
            </a:pPr>
            <a:r>
              <a:rPr kumimoji="1" lang="en-US" altLang="ja-JP" sz="1400" b="1" dirty="0" smtClean="0">
                <a:solidFill>
                  <a:srgbClr val="FF0000"/>
                </a:solidFill>
              </a:rPr>
              <a:t>Sales </a:t>
            </a:r>
            <a:r>
              <a:rPr kumimoji="1" lang="en-US" altLang="ja-JP" sz="1400" dirty="0" smtClean="0"/>
              <a:t>(=</a:t>
            </a:r>
            <a:r>
              <a:rPr lang="en-US" altLang="ja-JP" sz="1400" dirty="0"/>
              <a:t>(</a:t>
            </a:r>
            <a:r>
              <a:rPr kumimoji="1" lang="en-US" altLang="ja-JP" sz="1400" b="1" dirty="0" smtClean="0">
                <a:solidFill>
                  <a:srgbClr val="FF0000"/>
                </a:solidFill>
              </a:rPr>
              <a:t>Gross</a:t>
            </a:r>
            <a:r>
              <a:rPr lang="en-US" altLang="ja-JP" sz="1400" dirty="0"/>
              <a:t>)</a:t>
            </a:r>
            <a:r>
              <a:rPr kumimoji="1" lang="en-US" altLang="ja-JP" sz="1400" b="1" dirty="0" smtClean="0">
                <a:solidFill>
                  <a:srgbClr val="FF0000"/>
                </a:solidFill>
              </a:rPr>
              <a:t> Revenue </a:t>
            </a:r>
            <a:r>
              <a:rPr lang="en-US" altLang="zh-CN" sz="1400" b="1" dirty="0" smtClean="0"/>
              <a:t>=</a:t>
            </a:r>
            <a:r>
              <a:rPr lang="en-US" altLang="zh-CN" sz="1400" b="1" dirty="0" smtClean="0">
                <a:solidFill>
                  <a:srgbClr val="FF0000"/>
                </a:solidFill>
              </a:rPr>
              <a:t> operation profit</a:t>
            </a:r>
            <a:r>
              <a:rPr kumimoji="1" lang="en-US" altLang="ja-JP" sz="1400" dirty="0" smtClean="0"/>
              <a:t>)</a:t>
            </a:r>
          </a:p>
          <a:p>
            <a:pPr marL="742950" lvl="1" indent="-285750">
              <a:buFont typeface="Arial" panose="020B0604020202020204" pitchFamily="34" charset="0"/>
              <a:buChar char="•"/>
            </a:pPr>
            <a:r>
              <a:rPr lang="en-US" altLang="ja-JP" sz="1400" dirty="0" smtClean="0"/>
              <a:t>Total amount earned from sales</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Net sales</a:t>
            </a:r>
            <a:r>
              <a:rPr kumimoji="1" lang="en-US" altLang="ja-JP" sz="1400" dirty="0" smtClean="0"/>
              <a:t> (</a:t>
            </a:r>
            <a:r>
              <a:rPr lang="en-US" altLang="ja-JP" sz="1400" dirty="0" smtClean="0"/>
              <a:t>=</a:t>
            </a:r>
            <a:r>
              <a:rPr lang="en-US" altLang="ja-JP" sz="1400" b="1" dirty="0" smtClean="0">
                <a:solidFill>
                  <a:srgbClr val="FF0000"/>
                </a:solidFill>
              </a:rPr>
              <a:t>net revenue</a:t>
            </a:r>
            <a:r>
              <a:rPr lang="en-US" altLang="ja-JP" sz="1400" dirty="0" smtClean="0"/>
              <a:t>)</a:t>
            </a:r>
          </a:p>
          <a:p>
            <a:pPr marL="742950" lvl="1" indent="-285750">
              <a:buFont typeface="Arial" panose="020B0604020202020204" pitchFamily="34" charset="0"/>
              <a:buChar char="•"/>
            </a:pPr>
            <a:r>
              <a:rPr lang="en-US" altLang="ja-JP" sz="1400" dirty="0" smtClean="0"/>
              <a:t>= gross revenue </a:t>
            </a:r>
            <a:r>
              <a:rPr lang="zh-CN" altLang="en-US" sz="1400" dirty="0" smtClean="0"/>
              <a:t>减去 </a:t>
            </a:r>
            <a:r>
              <a:rPr lang="en-US" altLang="ja-JP" sz="1400" dirty="0" smtClean="0"/>
              <a:t>all product-related costs</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Net profit</a:t>
            </a:r>
            <a:r>
              <a:rPr kumimoji="1" lang="en-US" altLang="ja-JP" sz="1400" dirty="0" smtClean="0"/>
              <a:t> (=</a:t>
            </a:r>
            <a:r>
              <a:rPr kumimoji="1" lang="en-US" altLang="ja-JP" sz="1400" b="1" dirty="0" smtClean="0">
                <a:solidFill>
                  <a:srgbClr val="FF0000"/>
                </a:solidFill>
              </a:rPr>
              <a:t>net income</a:t>
            </a:r>
            <a:r>
              <a:rPr kumimoji="1" lang="en-US" altLang="ja-JP" sz="1400" dirty="0" smtClean="0"/>
              <a:t>)</a:t>
            </a:r>
          </a:p>
          <a:p>
            <a:pPr marL="742950" lvl="1" indent="-285750">
              <a:buFont typeface="Arial" panose="020B0604020202020204" pitchFamily="34" charset="0"/>
              <a:buChar char="•"/>
            </a:pPr>
            <a:r>
              <a:rPr lang="zh-CN" altLang="en-US" sz="1400" dirty="0"/>
              <a:t>可以</a:t>
            </a:r>
            <a:r>
              <a:rPr lang="zh-CN" altLang="en-US" sz="1400" dirty="0" smtClean="0"/>
              <a:t>是负的</a:t>
            </a:r>
            <a:endParaRPr lang="en-US" altLang="zh-CN" sz="1400" dirty="0" smtClean="0"/>
          </a:p>
          <a:p>
            <a:pPr marL="742950" lvl="1" indent="-285750">
              <a:buFont typeface="Arial" panose="020B0604020202020204" pitchFamily="34" charset="0"/>
              <a:buChar char="•"/>
            </a:pPr>
            <a:r>
              <a:rPr lang="en-US" altLang="ja-JP" sz="1400" dirty="0" smtClean="0"/>
              <a:t>= </a:t>
            </a:r>
            <a:r>
              <a:rPr lang="en-US" altLang="zh-CN" sz="1400" dirty="0" smtClean="0"/>
              <a:t>net sales </a:t>
            </a:r>
            <a:r>
              <a:rPr lang="zh-CN" altLang="en-US" sz="1400" dirty="0" smtClean="0"/>
              <a:t>减去 </a:t>
            </a:r>
            <a:r>
              <a:rPr lang="en-US" altLang="zh-CN" sz="1400" dirty="0" smtClean="0"/>
              <a:t>all costs, </a:t>
            </a:r>
            <a:r>
              <a:rPr lang="zh-CN" altLang="en-US" sz="1400" dirty="0" smtClean="0"/>
              <a:t>包括</a:t>
            </a:r>
            <a:r>
              <a:rPr lang="en-US" altLang="zh-CN" sz="1400" dirty="0" smtClean="0"/>
              <a:t>tax</a:t>
            </a:r>
            <a:r>
              <a:rPr lang="zh-CN" altLang="en-US" sz="1400" dirty="0" smtClean="0"/>
              <a:t>等</a:t>
            </a:r>
            <a:endParaRPr lang="en-US" altLang="zh-CN" sz="1400" dirty="0"/>
          </a:p>
          <a:p>
            <a:pPr marL="742950" lvl="1" indent="-285750">
              <a:buFont typeface="Arial" panose="020B0604020202020204" pitchFamily="34" charset="0"/>
              <a:buChar char="•"/>
            </a:pPr>
            <a:r>
              <a:rPr lang="zh-CN" altLang="en-US" sz="1400" dirty="0" smtClean="0"/>
              <a:t>公司可以决定把一部分</a:t>
            </a:r>
            <a:r>
              <a:rPr lang="en-US" altLang="zh-CN" sz="1400" dirty="0" smtClean="0"/>
              <a:t>net profit</a:t>
            </a:r>
            <a:r>
              <a:rPr lang="zh-CN" altLang="en-US" sz="1400" dirty="0" smtClean="0"/>
              <a:t>分给持股人</a:t>
            </a:r>
            <a:r>
              <a:rPr lang="en-US" altLang="zh-CN" sz="1400" dirty="0" smtClean="0"/>
              <a:t>(pay dividend to stockholders)</a:t>
            </a:r>
            <a:r>
              <a:rPr lang="zh-CN" altLang="en-US" sz="1400" dirty="0" smtClean="0"/>
              <a:t>，然后把其他的</a:t>
            </a:r>
            <a:r>
              <a:rPr lang="en-US" altLang="zh-CN" sz="1400" dirty="0" smtClean="0"/>
              <a:t>reinvest</a:t>
            </a:r>
            <a:r>
              <a:rPr lang="zh-CN" altLang="en-US" sz="1400" dirty="0" smtClean="0"/>
              <a:t>到</a:t>
            </a:r>
            <a:r>
              <a:rPr lang="en-US" altLang="zh-CN" sz="1400" dirty="0" smtClean="0"/>
              <a:t>business</a:t>
            </a:r>
            <a:r>
              <a:rPr lang="zh-CN" altLang="en-US" sz="1400" dirty="0" smtClean="0"/>
              <a:t>里去</a:t>
            </a:r>
            <a:endParaRPr lang="en-US" altLang="zh-CN" sz="1400" dirty="0" smtClean="0"/>
          </a:p>
          <a:p>
            <a:pPr marL="285750" indent="-285750">
              <a:buFont typeface="Arial" panose="020B0604020202020204" pitchFamily="34" charset="0"/>
              <a:buChar char="•"/>
            </a:pPr>
            <a:r>
              <a:rPr lang="en-US" altLang="zh-CN" sz="1400" b="1" dirty="0" smtClean="0">
                <a:solidFill>
                  <a:srgbClr val="FF0000"/>
                </a:solidFill>
              </a:rPr>
              <a:t>Operating expense </a:t>
            </a:r>
            <a:r>
              <a:rPr lang="en-US" altLang="zh-CN" sz="1400" dirty="0" smtClean="0"/>
              <a:t>(</a:t>
            </a:r>
            <a:r>
              <a:rPr lang="zh-CN" altLang="en-US" sz="1400" dirty="0" smtClean="0"/>
              <a:t>简称</a:t>
            </a:r>
            <a:r>
              <a:rPr lang="en-US" altLang="zh-CN" sz="1400" dirty="0" smtClean="0"/>
              <a:t>OPEX)</a:t>
            </a:r>
          </a:p>
          <a:p>
            <a:pPr marL="742950" lvl="1" indent="-285750">
              <a:buFont typeface="Arial" panose="020B0604020202020204" pitchFamily="34" charset="0"/>
              <a:buChar char="•"/>
            </a:pPr>
            <a:r>
              <a:rPr lang="zh-CN" altLang="en-US" sz="1400" dirty="0" smtClean="0"/>
              <a:t>包括</a:t>
            </a:r>
            <a:r>
              <a:rPr lang="en-US" altLang="zh-CN" sz="1400" dirty="0" smtClean="0"/>
              <a:t>rent, equipment, inventory costs, marketing, payroll, insurance, research fee, etc.</a:t>
            </a:r>
          </a:p>
          <a:p>
            <a:pPr marL="285750" indent="-285750">
              <a:buFont typeface="Arial" panose="020B0604020202020204" pitchFamily="34" charset="0"/>
              <a:buChar char="•"/>
            </a:pPr>
            <a:r>
              <a:rPr lang="en-US" altLang="ja-JP" sz="1400" b="1" dirty="0" smtClean="0">
                <a:solidFill>
                  <a:srgbClr val="FF0000"/>
                </a:solidFill>
              </a:rPr>
              <a:t>Operating profit</a:t>
            </a:r>
            <a:r>
              <a:rPr lang="en-US" altLang="ja-JP" sz="1400" dirty="0" smtClean="0"/>
              <a:t> (= </a:t>
            </a:r>
            <a:r>
              <a:rPr lang="en-US" altLang="ja-JP" sz="1400" b="1" dirty="0" smtClean="0">
                <a:solidFill>
                  <a:srgbClr val="FF0000"/>
                </a:solidFill>
              </a:rPr>
              <a:t>operating income</a:t>
            </a:r>
            <a:r>
              <a:rPr lang="en-US" altLang="ja-JP" sz="1400" dirty="0" smtClean="0"/>
              <a:t>)</a:t>
            </a:r>
          </a:p>
          <a:p>
            <a:pPr marL="742950" lvl="1" indent="-285750">
              <a:buFont typeface="Arial" panose="020B0604020202020204" pitchFamily="34" charset="0"/>
              <a:buChar char="•"/>
            </a:pPr>
            <a:r>
              <a:rPr lang="en-US" altLang="ja-JP" sz="1400" dirty="0" smtClean="0"/>
              <a:t>= operating revenue </a:t>
            </a:r>
            <a:r>
              <a:rPr lang="zh-CN" altLang="en-US" sz="1400" dirty="0" smtClean="0"/>
              <a:t>减去 </a:t>
            </a:r>
            <a:r>
              <a:rPr lang="en-US" altLang="zh-CN" sz="1400" dirty="0" smtClean="0"/>
              <a:t>cost of goods sold </a:t>
            </a:r>
            <a:r>
              <a:rPr lang="zh-CN" altLang="en-US" sz="1400" dirty="0" smtClean="0"/>
              <a:t>减去 </a:t>
            </a:r>
            <a:r>
              <a:rPr lang="en-US" altLang="zh-CN" sz="1400" dirty="0" smtClean="0"/>
              <a:t>operating expense </a:t>
            </a:r>
            <a:r>
              <a:rPr lang="zh-CN" altLang="en-US" sz="1400" dirty="0" smtClean="0"/>
              <a:t>减去 </a:t>
            </a:r>
            <a:r>
              <a:rPr lang="en-US" altLang="zh-CN" sz="1400" dirty="0" smtClean="0"/>
              <a:t>depreciation </a:t>
            </a:r>
            <a:r>
              <a:rPr lang="zh-CN" altLang="en-US" sz="1400" dirty="0" smtClean="0"/>
              <a:t>减去 </a:t>
            </a:r>
            <a:r>
              <a:rPr lang="en-US" altLang="zh-CN" sz="1400" dirty="0" smtClean="0"/>
              <a:t>amortization(</a:t>
            </a:r>
            <a:r>
              <a:rPr lang="zh-CN" altLang="en-US" sz="1400" dirty="0" smtClean="0"/>
              <a:t>折旧</a:t>
            </a:r>
            <a:r>
              <a:rPr lang="en-US" altLang="zh-CN" sz="1400" dirty="0" smtClean="0"/>
              <a:t>)</a:t>
            </a:r>
          </a:p>
          <a:p>
            <a:pPr marL="742950" lvl="1" indent="-285750">
              <a:buFont typeface="Arial" panose="020B0604020202020204" pitchFamily="34" charset="0"/>
              <a:buChar char="•"/>
            </a:pPr>
            <a:r>
              <a:rPr lang="zh-CN" altLang="en-US" sz="1400" dirty="0"/>
              <a:t>并</a:t>
            </a:r>
            <a:r>
              <a:rPr lang="zh-CN" altLang="en-US" sz="1400" dirty="0" smtClean="0"/>
              <a:t>不包括</a:t>
            </a:r>
            <a:r>
              <a:rPr lang="en-US" altLang="zh-CN" sz="1400" dirty="0" smtClean="0"/>
              <a:t>tax</a:t>
            </a:r>
          </a:p>
          <a:p>
            <a:pPr lvl="1"/>
            <a:endParaRPr lang="en-US" altLang="zh-CN" sz="1400" dirty="0" smtClean="0"/>
          </a:p>
          <a:p>
            <a:r>
              <a:rPr lang="zh-CN" altLang="en-US" sz="1400" dirty="0" smtClean="0"/>
              <a:t>公司财报里面经常出现</a:t>
            </a:r>
            <a:r>
              <a:rPr lang="en-US" altLang="zh-CN" sz="1400" dirty="0" smtClean="0"/>
              <a:t>net sales</a:t>
            </a:r>
            <a:r>
              <a:rPr lang="zh-CN" altLang="en-US" sz="1400" dirty="0" smtClean="0"/>
              <a:t>，</a:t>
            </a:r>
            <a:r>
              <a:rPr lang="en-US" altLang="zh-CN" sz="1400" dirty="0" smtClean="0"/>
              <a:t>operating profit</a:t>
            </a:r>
            <a:r>
              <a:rPr lang="zh-CN" altLang="en-US" sz="1400" dirty="0" smtClean="0"/>
              <a:t>，</a:t>
            </a:r>
            <a:r>
              <a:rPr lang="en-US" altLang="zh-CN" sz="1400" dirty="0" smtClean="0"/>
              <a:t>net profit</a:t>
            </a:r>
            <a:r>
              <a:rPr lang="zh-CN" altLang="en-US" sz="1400" dirty="0" smtClean="0"/>
              <a:t>三个数值</a:t>
            </a:r>
            <a:endParaRPr lang="en-US" altLang="zh-CN" sz="1400" dirty="0" smtClean="0"/>
          </a:p>
          <a:p>
            <a:r>
              <a:rPr lang="zh-CN" altLang="en-US" sz="1400" dirty="0" smtClean="0"/>
              <a:t>右上是一例子，</a:t>
            </a:r>
            <a:endParaRPr lang="en-US" altLang="zh-CN" sz="1400" dirty="0" smtClean="0"/>
          </a:p>
          <a:p>
            <a:r>
              <a:rPr lang="en-US" altLang="zh-CN" sz="1400" b="1" dirty="0" smtClean="0"/>
              <a:t>net income</a:t>
            </a:r>
            <a:r>
              <a:rPr lang="en-US" altLang="zh-CN" sz="1400" dirty="0" smtClean="0"/>
              <a:t> = </a:t>
            </a:r>
            <a:r>
              <a:rPr lang="en-US" altLang="zh-CN" sz="1400" b="1" dirty="0" smtClean="0"/>
              <a:t>operating income</a:t>
            </a:r>
            <a:r>
              <a:rPr lang="en-US" altLang="zh-CN" sz="1400" dirty="0" smtClean="0"/>
              <a:t> – </a:t>
            </a:r>
            <a:r>
              <a:rPr lang="en-US" altLang="zh-CN" sz="1400" b="1" dirty="0" smtClean="0"/>
              <a:t>interest expense</a:t>
            </a:r>
            <a:r>
              <a:rPr lang="en-US" altLang="zh-CN" sz="1400" dirty="0" smtClean="0"/>
              <a:t>(interest of borrowed money, </a:t>
            </a:r>
            <a:r>
              <a:rPr lang="en-US" altLang="zh-CN" sz="1400" dirty="0" err="1" smtClean="0"/>
              <a:t>etc</a:t>
            </a:r>
            <a:r>
              <a:rPr lang="en-US" altLang="zh-CN" sz="1400" dirty="0" smtClean="0"/>
              <a:t>) - </a:t>
            </a:r>
            <a:r>
              <a:rPr lang="en-US" altLang="zh-CN" sz="1400" b="1" dirty="0" smtClean="0"/>
              <a:t>tax</a:t>
            </a:r>
          </a:p>
        </p:txBody>
      </p:sp>
      <p:pic>
        <p:nvPicPr>
          <p:cNvPr id="14338" name="Picture 2" descr="Image result for operating profit net profit differenc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09120" y="-299723"/>
            <a:ext cx="3095625" cy="2038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2518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1049"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142006"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smtClean="0"/>
              <a:t>Key(</a:t>
            </a:r>
            <a:r>
              <a:rPr lang="zh-CN" altLang="en-US" dirty="0" smtClean="0"/>
              <a:t>正确来说应该是</a:t>
            </a:r>
            <a:r>
              <a:rPr lang="en-US" altLang="zh-CN" dirty="0" smtClean="0"/>
              <a:t>CA</a:t>
            </a:r>
            <a:r>
              <a:rPr lang="zh-CN" altLang="en-US" dirty="0" smtClean="0"/>
              <a:t>的证明书，</a:t>
            </a:r>
            <a:r>
              <a:rPr lang="en-US" altLang="zh-CN" dirty="0" smtClean="0"/>
              <a:t>CA</a:t>
            </a:r>
            <a:r>
              <a:rPr lang="zh-CN" altLang="en-US" dirty="0" smtClean="0"/>
              <a:t>的证明书中最重要的东西是</a:t>
            </a:r>
            <a:r>
              <a:rPr lang="en-US" altLang="zh-CN" smtClean="0"/>
              <a:t>public key)</a:t>
            </a:r>
            <a:r>
              <a:rPr lang="zh-CN" altLang="en-US" dirty="0" smtClean="0"/>
              <a:t>，</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506"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64" y="-25253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22914</TotalTime>
  <Words>31171</Words>
  <Application>Microsoft Office PowerPoint</Application>
  <PresentationFormat>画面に合わせる (4:3)</PresentationFormat>
  <Paragraphs>3289</Paragraphs>
  <Slides>161</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161</vt:i4>
      </vt:variant>
    </vt:vector>
  </HeadingPairs>
  <TitlesOfParts>
    <vt:vector size="166"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2849</cp:revision>
  <dcterms:created xsi:type="dcterms:W3CDTF">2016-01-14T23:49:10Z</dcterms:created>
  <dcterms:modified xsi:type="dcterms:W3CDTF">2018-07-03T06:16:32Z</dcterms:modified>
</cp:coreProperties>
</file>